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ajshekar-Ph.%20D\Paper%202%20Docs-by%20Rajshekar%20dt25.11.2016\Copy%20of%20Varying%20basicity%20on%20CCS%20and%20RD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04052015\Tech%20paper%20writing%20Tech%20Advsr%20Ofc\Current%20PhD%20paper\Paper%203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04052015\Tech%20paper%20writing%20Tech%20Advsr%20Ofc\Current%20PhD%20paper\Paper%203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04052015\Tech%20paper%20writing%20Tech%20Advsr%20Ofc\Current%20PhD%20paper\Paper%203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04052015\Tech%20paper%20writing%20Tech%20Advsr%20Ofc\Current%20PhD%20paper\Paper%203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04052015\Tech%20paper%20writing%20Tech%20Advsr%20Ofc\Current%20PhD%20paper\Paper%203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60157381457262"/>
          <c:y val="5.8661273898139833E-2"/>
          <c:w val="0.68377438695869774"/>
          <c:h val="0.68614144543408839"/>
        </c:manualLayout>
      </c:layout>
      <c:scatterChart>
        <c:scatterStyle val="smoothMarker"/>
        <c:varyColors val="0"/>
        <c:ser>
          <c:idx val="0"/>
          <c:order val="0"/>
          <c:tx>
            <c:v>CCS</c:v>
          </c:tx>
          <c:spPr>
            <a:ln w="158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'Varying Basicity CCS RDI'!$B$5:$B$8</c:f>
              <c:numCache>
                <c:formatCode>General</c:formatCode>
                <c:ptCount val="4"/>
                <c:pt idx="0">
                  <c:v>0</c:v>
                </c:pt>
                <c:pt idx="1">
                  <c:v>0.30000000000000032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'Varying Basicity CCS RDI'!$C$5:$C$8</c:f>
              <c:numCache>
                <c:formatCode>General</c:formatCode>
                <c:ptCount val="4"/>
                <c:pt idx="0">
                  <c:v>231</c:v>
                </c:pt>
                <c:pt idx="1">
                  <c:v>409</c:v>
                </c:pt>
                <c:pt idx="2">
                  <c:v>412</c:v>
                </c:pt>
                <c:pt idx="3">
                  <c:v>432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CB3-4B5A-ACBE-B05EB8D68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811136"/>
        <c:axId val="82834176"/>
      </c:scatterChart>
      <c:scatterChart>
        <c:scatterStyle val="smoothMarker"/>
        <c:varyColors val="0"/>
        <c:ser>
          <c:idx val="1"/>
          <c:order val="1"/>
          <c:tx>
            <c:v>RDI</c:v>
          </c:tx>
          <c:spPr>
            <a:ln w="15875">
              <a:solidFill>
                <a:schemeClr val="tx1"/>
              </a:solidFill>
            </a:ln>
          </c:spPr>
          <c:marker>
            <c:symbol val="x"/>
            <c:size val="5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'Varying Basicity CCS RDI'!$B$5:$B$8</c:f>
              <c:numCache>
                <c:formatCode>General</c:formatCode>
                <c:ptCount val="4"/>
                <c:pt idx="0">
                  <c:v>0</c:v>
                </c:pt>
                <c:pt idx="1">
                  <c:v>0.30000000000000032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'Varying Basicity CCS RDI'!$D$5:$D$8</c:f>
              <c:numCache>
                <c:formatCode>General</c:formatCode>
                <c:ptCount val="4"/>
                <c:pt idx="0">
                  <c:v>86.76</c:v>
                </c:pt>
                <c:pt idx="1">
                  <c:v>19.18</c:v>
                </c:pt>
                <c:pt idx="2" formatCode="0.00">
                  <c:v>26.748971193415638</c:v>
                </c:pt>
                <c:pt idx="3" formatCode="0.00">
                  <c:v>59.381443298969074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CB3-4B5A-ACBE-B05EB8D68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07200"/>
        <c:axId val="82836096"/>
      </c:scatterChart>
      <c:valAx>
        <c:axId val="82811136"/>
        <c:scaling>
          <c:orientation val="minMax"/>
          <c:max val="0.8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Basicity (</a:t>
                </a:r>
                <a:r>
                  <a:rPr lang="en-US" sz="1200" dirty="0" err="1">
                    <a:latin typeface="Arial" pitchFamily="34" charset="0"/>
                    <a:cs typeface="Arial" pitchFamily="34" charset="0"/>
                  </a:rPr>
                  <a:t>CaO</a:t>
                </a: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/SiO2</a:t>
                </a:r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) / ratio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2834176"/>
        <c:crosses val="autoZero"/>
        <c:crossBetween val="midCat"/>
      </c:valAx>
      <c:valAx>
        <c:axId val="82834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CCS 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/ (kg/pellet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9961346639579681E-3"/>
              <c:y val="0.2249102878533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2811136"/>
        <c:crosses val="autoZero"/>
        <c:crossBetween val="midCat"/>
      </c:valAx>
      <c:valAx>
        <c:axId val="828360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lang="en-US"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>
                    <a:latin typeface="Arial" pitchFamily="34" charset="0"/>
                    <a:cs typeface="Arial" pitchFamily="34" charset="0"/>
                  </a:rPr>
                  <a:t>RDI (%</a:t>
                </a:r>
                <a:r>
                  <a:rPr lang="en-US" sz="1200" baseline="0">
                    <a:latin typeface="Arial" pitchFamily="34" charset="0"/>
                    <a:cs typeface="Arial" pitchFamily="34" charset="0"/>
                  </a:rPr>
                  <a:t> of -3.15 mm)</a:t>
                </a:r>
                <a:endParaRPr lang="en-US" sz="12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2707200"/>
        <c:crosses val="max"/>
        <c:crossBetween val="midCat"/>
      </c:valAx>
      <c:valAx>
        <c:axId val="82707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83609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152914077830667"/>
          <c:y val="0.61991652682758913"/>
          <c:w val="0.27378580502296418"/>
          <c:h val="9.5321773302927293E-2"/>
        </c:manualLayout>
      </c:layout>
      <c:overlay val="0"/>
      <c:txPr>
        <a:bodyPr/>
        <a:lstStyle/>
        <a:p>
          <a:pPr>
            <a:defRPr lang="en-US"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03018372703524"/>
          <c:y val="5.1400554097404488E-2"/>
          <c:w val="0.64706452318460195"/>
          <c:h val="0.76780475357247591"/>
        </c:manualLayout>
      </c:layout>
      <c:scatterChart>
        <c:scatterStyle val="smoothMarker"/>
        <c:varyColors val="0"/>
        <c:ser>
          <c:idx val="0"/>
          <c:order val="0"/>
          <c:tx>
            <c:v>CCS</c:v>
          </c:tx>
          <c:spPr>
            <a:ln w="9525">
              <a:solidFill>
                <a:schemeClr val="tx1"/>
              </a:solidFill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'Slime MS Acid Pellet'!$C$2:$C$5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xVal>
          <c:yVal>
            <c:numRef>
              <c:f>'Slime MS Acid Pellet'!$E$2:$E$5</c:f>
              <c:numCache>
                <c:formatCode>General</c:formatCode>
                <c:ptCount val="4"/>
                <c:pt idx="0" formatCode="0.00">
                  <c:v>328.14200000000142</c:v>
                </c:pt>
                <c:pt idx="1">
                  <c:v>288.77</c:v>
                </c:pt>
                <c:pt idx="2" formatCode="0.00">
                  <c:v>255.23129251700681</c:v>
                </c:pt>
                <c:pt idx="3" formatCode="0.00">
                  <c:v>249.61734693877617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6EA-421F-B195-DB8E6D466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177728"/>
        <c:axId val="69180416"/>
      </c:scatterChart>
      <c:scatterChart>
        <c:scatterStyle val="smoothMarker"/>
        <c:varyColors val="0"/>
        <c:ser>
          <c:idx val="1"/>
          <c:order val="1"/>
          <c:tx>
            <c:v>AP</c:v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'Slime MS Acid Pellet'!$C$2:$C$5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xVal>
          <c:yVal>
            <c:numRef>
              <c:f>'Slime MS Acid Pellet'!$I$2:$I$5</c:f>
              <c:numCache>
                <c:formatCode>0.000</c:formatCode>
                <c:ptCount val="4"/>
                <c:pt idx="0">
                  <c:v>23.024898854693031</c:v>
                </c:pt>
                <c:pt idx="1">
                  <c:v>23.436844313890095</c:v>
                </c:pt>
                <c:pt idx="2">
                  <c:v>23.769569423331191</c:v>
                </c:pt>
                <c:pt idx="3">
                  <c:v>24.060672726220027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6EA-421F-B195-DB8E6D466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18080"/>
        <c:axId val="71532544"/>
      </c:scatterChart>
      <c:valAx>
        <c:axId val="6917772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Slime 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addition/ </a:t>
                </a:r>
                <a:r>
                  <a:rPr lang="en-US" sz="1200" dirty="0" err="1" smtClean="0">
                    <a:latin typeface="Times New Roman" pitchFamily="18" charset="0"/>
                    <a:cs typeface="Times New Roman" pitchFamily="18" charset="0"/>
                  </a:rPr>
                  <a:t>wt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% 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9180416"/>
        <c:crossesAt val="0"/>
        <c:crossBetween val="midCat"/>
      </c:valAx>
      <c:valAx>
        <c:axId val="691804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CCS/ (kg/pellet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7.7637795275590574E-3"/>
              <c:y val="0.2777216389617962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9177728"/>
        <c:crosses val="autoZero"/>
        <c:crossBetween val="midCat"/>
      </c:valAx>
      <c:valAx>
        <c:axId val="71532544"/>
        <c:scaling>
          <c:orientation val="minMax"/>
          <c:max val="24.5"/>
          <c:min val="22.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lang="en-US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AP 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/ </a:t>
                </a:r>
                <a:r>
                  <a:rPr lang="en-US" sz="1200" dirty="0" err="1" smtClean="0">
                    <a:latin typeface="Times New Roman" pitchFamily="18" charset="0"/>
                    <a:cs typeface="Times New Roman" pitchFamily="18" charset="0"/>
                  </a:rPr>
                  <a:t>wt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%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94790266841644799"/>
              <c:y val="0.35854367162438155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2718080"/>
        <c:crosses val="max"/>
        <c:crossBetween val="midCat"/>
        <c:majorUnit val="0.5"/>
      </c:valAx>
      <c:valAx>
        <c:axId val="82718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53254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5345822397200547"/>
          <c:y val="0.63850503062117814"/>
          <c:w val="0.31043066491688726"/>
          <c:h val="0.16743438320210088"/>
        </c:manualLayout>
      </c:layout>
      <c:overlay val="0"/>
      <c:txPr>
        <a:bodyPr/>
        <a:lstStyle/>
        <a:p>
          <a:pPr>
            <a:defRPr lang="en-US"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5507436570428"/>
          <c:y val="0.10695610965296004"/>
          <c:w val="0.77753937007874063"/>
          <c:h val="0.68363199313504575"/>
        </c:manualLayout>
      </c:layout>
      <c:scatterChart>
        <c:scatterStyle val="smoothMarker"/>
        <c:varyColors val="0"/>
        <c:ser>
          <c:idx val="0"/>
          <c:order val="0"/>
          <c:tx>
            <c:v>RDI</c:v>
          </c:tx>
          <c:spPr>
            <a:ln w="9525">
              <a:solidFill>
                <a:schemeClr val="tx1"/>
              </a:solidFill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'Slime MS Acid Pellet'!$C$2:$C$5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xVal>
          <c:yVal>
            <c:numRef>
              <c:f>'Slime MS Acid Pellet'!$F$2:$F$5</c:f>
              <c:numCache>
                <c:formatCode>General</c:formatCode>
                <c:ptCount val="4"/>
                <c:pt idx="0">
                  <c:v>25</c:v>
                </c:pt>
                <c:pt idx="1">
                  <c:v>44.839999999999996</c:v>
                </c:pt>
                <c:pt idx="2">
                  <c:v>48.07</c:v>
                </c:pt>
                <c:pt idx="3">
                  <c:v>49.220000000000013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B1E-4819-B28C-964D8502C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76672"/>
        <c:axId val="61956096"/>
      </c:scatterChart>
      <c:valAx>
        <c:axId val="44476672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1" i="0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Iron </a:t>
                </a:r>
                <a:r>
                  <a:rPr lang="en-US" sz="1200" b="1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ore slime </a:t>
                </a:r>
                <a:r>
                  <a:rPr lang="en-US" sz="1200" b="1" i="0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addition/ </a:t>
                </a:r>
                <a:r>
                  <a:rPr lang="en-US" sz="1200" b="1" i="0" baseline="0" dirty="0" err="1" smtClean="0">
                    <a:effectLst/>
                    <a:latin typeface="Times New Roman" pitchFamily="18" charset="0"/>
                    <a:cs typeface="Times New Roman" pitchFamily="18" charset="0"/>
                  </a:rPr>
                  <a:t>wt</a:t>
                </a:r>
                <a:r>
                  <a:rPr lang="en-US" sz="1200" b="1" i="0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% </a:t>
                </a:r>
                <a:endParaRPr lang="en-US" sz="12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7511920384951963"/>
              <c:y val="0.912037037037037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1956096"/>
        <c:crosses val="autoZero"/>
        <c:crossBetween val="midCat"/>
      </c:valAx>
      <c:valAx>
        <c:axId val="61956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RDI /  (</a:t>
                </a:r>
                <a:r>
                  <a:rPr lang="en-US" sz="1200" dirty="0" err="1" smtClean="0">
                    <a:latin typeface="Times New Roman" pitchFamily="18" charset="0"/>
                    <a:cs typeface="Times New Roman" pitchFamily="18" charset="0"/>
                  </a:rPr>
                  <a:t>wt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% 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of -3.15 mm)</a:t>
                </a:r>
              </a:p>
            </c:rich>
          </c:tx>
          <c:layout>
            <c:manualLayout>
              <c:xMode val="edge"/>
              <c:yMode val="edge"/>
              <c:x val="1.8874890638670191E-2"/>
              <c:y val="0.17162219305920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447667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18285214348206"/>
          <c:y val="5.5966634307697917E-2"/>
          <c:w val="0.76855468066491694"/>
          <c:h val="0.75411893718764611"/>
        </c:manualLayout>
      </c:layout>
      <c:scatterChart>
        <c:scatterStyle val="lineMarker"/>
        <c:varyColors val="0"/>
        <c:ser>
          <c:idx val="2"/>
          <c:order val="2"/>
          <c:tx>
            <c:v>1275</c:v>
          </c:tx>
          <c:spPr>
            <a:ln w="9525">
              <a:solidFill>
                <a:schemeClr val="tx1">
                  <a:shade val="95000"/>
                  <a:satMod val="105000"/>
                </a:schemeClr>
              </a:solidFill>
            </a:ln>
          </c:spPr>
          <c:marker>
            <c:symbol val="triangle"/>
            <c:size val="6"/>
            <c:spPr>
              <a:solidFill>
                <a:schemeClr val="tx1"/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</c:marker>
          <c:xVal>
            <c:numRef>
              <c:f>'Slime MS Basic Pellet'!$F$3:$F$6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xVal>
          <c:yVal>
            <c:numRef>
              <c:f>'Slime MS Basic Pellet'!$I$3:$I$6</c:f>
              <c:numCache>
                <c:formatCode>General</c:formatCode>
                <c:ptCount val="4"/>
                <c:pt idx="0">
                  <c:v>411</c:v>
                </c:pt>
                <c:pt idx="1">
                  <c:v>410</c:v>
                </c:pt>
                <c:pt idx="2">
                  <c:v>442</c:v>
                </c:pt>
                <c:pt idx="3">
                  <c:v>447.21999999999969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26-431D-834A-A4087F913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66368"/>
        <c:axId val="87468672"/>
      </c:scatterChart>
      <c:scatterChart>
        <c:scatterStyle val="smoothMarker"/>
        <c:varyColors val="0"/>
        <c:ser>
          <c:idx val="0"/>
          <c:order val="0"/>
          <c:tx>
            <c:v>1175</c:v>
          </c:tx>
          <c:spPr>
            <a:ln w="9525">
              <a:solidFill>
                <a:schemeClr val="tx1">
                  <a:shade val="95000"/>
                  <a:satMod val="105000"/>
                </a:schemeClr>
              </a:solidFill>
              <a:prstDash val="dash"/>
            </a:ln>
          </c:spPr>
          <c:marker>
            <c:symbol val="diamond"/>
            <c:size val="6"/>
            <c:spPr>
              <a:solidFill>
                <a:schemeClr val="tx1"/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</c:marker>
          <c:xVal>
            <c:numRef>
              <c:f>'Slime MS Basic Pellet'!$F$3:$F$6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xVal>
          <c:yVal>
            <c:numRef>
              <c:f>'Slime MS Basic Pellet'!$G$3:$G$6</c:f>
              <c:numCache>
                <c:formatCode>General</c:formatCode>
                <c:ptCount val="4"/>
                <c:pt idx="0">
                  <c:v>271.06</c:v>
                </c:pt>
                <c:pt idx="1">
                  <c:v>279</c:v>
                </c:pt>
                <c:pt idx="2">
                  <c:v>287</c:v>
                </c:pt>
                <c:pt idx="3">
                  <c:v>303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426-431D-834A-A4087F91366E}"/>
            </c:ext>
          </c:extLst>
        </c:ser>
        <c:ser>
          <c:idx val="1"/>
          <c:order val="1"/>
          <c:tx>
            <c:v>1200</c:v>
          </c:tx>
          <c:spPr>
            <a:ln w="9525">
              <a:solidFill>
                <a:schemeClr val="tx1">
                  <a:shade val="95000"/>
                  <a:satMod val="105000"/>
                </a:schemeClr>
              </a:solidFill>
              <a:prstDash val="sysDash"/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</c:marker>
          <c:xVal>
            <c:numRef>
              <c:f>'Slime MS Basic Pellet'!$F$3:$F$6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xVal>
          <c:yVal>
            <c:numRef>
              <c:f>'Slime MS Basic Pellet'!$H$3:$H$6</c:f>
              <c:numCache>
                <c:formatCode>General</c:formatCode>
                <c:ptCount val="4"/>
                <c:pt idx="0">
                  <c:v>322.17</c:v>
                </c:pt>
                <c:pt idx="1">
                  <c:v>313</c:v>
                </c:pt>
                <c:pt idx="2">
                  <c:v>362</c:v>
                </c:pt>
                <c:pt idx="3">
                  <c:v>366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426-431D-834A-A4087F913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66368"/>
        <c:axId val="87468672"/>
      </c:scatterChart>
      <c:valAx>
        <c:axId val="8746636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Iron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ore slime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addition/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wt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7468672"/>
        <c:crosses val="autoZero"/>
        <c:crossBetween val="midCat"/>
      </c:valAx>
      <c:valAx>
        <c:axId val="874686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CCS/ (kg/pellet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6097112860892389E-2"/>
              <c:y val="0.293319798439831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7466368"/>
        <c:crosses val="autoZero"/>
        <c:crossBetween val="midCat"/>
      </c:valAx>
      <c:spPr>
        <a:ln>
          <a:solidFill>
            <a:schemeClr val="tx1">
              <a:shade val="95000"/>
              <a:satMod val="10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2426531058617675"/>
          <c:y val="0.70775736366287822"/>
          <c:w val="0.53962357830271213"/>
          <c:h val="9.374416739574308E-2"/>
        </c:manualLayout>
      </c:layout>
      <c:overlay val="0"/>
      <c:txPr>
        <a:bodyPr/>
        <a:lstStyle/>
        <a:p>
          <a:pPr>
            <a:defRPr lang="en-US"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99908455151818"/>
          <c:y val="4.6933889361390785E-2"/>
          <c:w val="0.69754184700422384"/>
          <c:h val="0.74376690718538263"/>
        </c:manualLayout>
      </c:layout>
      <c:scatterChart>
        <c:scatterStyle val="lineMarker"/>
        <c:varyColors val="0"/>
        <c:ser>
          <c:idx val="0"/>
          <c:order val="0"/>
          <c:tx>
            <c:v>AP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'Slime MS Basic Pellet'!$F$3:$F$6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xVal>
          <c:yVal>
            <c:numRef>
              <c:f>'Slime MS Basic Pellet'!$J$3:$J$6</c:f>
              <c:numCache>
                <c:formatCode>0.00</c:formatCode>
                <c:ptCount val="4"/>
                <c:pt idx="0">
                  <c:v>19.967919442154727</c:v>
                </c:pt>
                <c:pt idx="1">
                  <c:v>18.831206329040835</c:v>
                </c:pt>
                <c:pt idx="2">
                  <c:v>17.939805348818254</c:v>
                </c:pt>
                <c:pt idx="3">
                  <c:v>17.922362834914239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72-41A4-9C6B-DAF1FB759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194624"/>
        <c:axId val="103196928"/>
      </c:scatterChart>
      <c:valAx>
        <c:axId val="103194624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Iron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ore slime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addition,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wt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03196928"/>
        <c:crosses val="autoZero"/>
        <c:crossBetween val="midCat"/>
        <c:majorUnit val="5"/>
      </c:valAx>
      <c:valAx>
        <c:axId val="103196928"/>
        <c:scaling>
          <c:orientation val="minMax"/>
          <c:max val="25"/>
          <c:min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 / </a:t>
                </a:r>
                <a:r>
                  <a:rPr lang="en-US" sz="12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004490332748142E-2"/>
              <c:y val="0.3626962538773563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03194624"/>
        <c:crosses val="autoZero"/>
        <c:crossBetween val="midCat"/>
        <c:maj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2362204724421"/>
          <c:y val="9.7581291921843102E-2"/>
          <c:w val="0.77712496526169561"/>
          <c:h val="0.68642048456814264"/>
        </c:manualLayout>
      </c:layout>
      <c:scatterChart>
        <c:scatterStyle val="lineMarker"/>
        <c:varyColors val="0"/>
        <c:ser>
          <c:idx val="0"/>
          <c:order val="0"/>
          <c:tx>
            <c:v>RDI</c:v>
          </c:tx>
          <c:spPr>
            <a:ln w="25400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og"/>
            <c:dispRSqr val="0"/>
            <c:dispEq val="0"/>
          </c:trendline>
          <c:trendline>
            <c:trendlineType val="poly"/>
            <c:order val="3"/>
            <c:dispRSqr val="0"/>
            <c:dispEq val="0"/>
          </c:trendline>
          <c:xVal>
            <c:numRef>
              <c:f>'Slime MS Basic Pellet'!$F$3:$F$6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xVal>
          <c:yVal>
            <c:numRef>
              <c:f>'Slime MS Basic Pellet'!$K$3:$K$6</c:f>
              <c:numCache>
                <c:formatCode>General</c:formatCode>
                <c:ptCount val="4"/>
                <c:pt idx="0">
                  <c:v>6.4</c:v>
                </c:pt>
                <c:pt idx="1">
                  <c:v>11.219999999999999</c:v>
                </c:pt>
                <c:pt idx="2">
                  <c:v>10.39</c:v>
                </c:pt>
                <c:pt idx="3">
                  <c:v>12.66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E4-4A57-90D5-F18F5F85A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281664"/>
        <c:axId val="109289856"/>
      </c:scatterChart>
      <c:valAx>
        <c:axId val="109281664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Iron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ore slime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addition/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wt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9289856"/>
        <c:crosses val="autoZero"/>
        <c:crossBetween val="midCat"/>
      </c:valAx>
      <c:valAx>
        <c:axId val="109289856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RDI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wt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-3.15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1805218465338921E-2"/>
              <c:y val="0.258371317446705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09281664"/>
        <c:crosses val="autoZero"/>
        <c:crossBetween val="midCat"/>
        <c:majorUnit val="2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9DB-D16B-4B1C-913F-2ED606213D5A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E96F-ADF9-4A64-AB18-5199FD1C498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/>
          <a:stretch/>
        </p:blipFill>
        <p:spPr bwMode="auto">
          <a:xfrm>
            <a:off x="2857488" y="357166"/>
            <a:ext cx="3133725" cy="5320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71800" y="5929330"/>
            <a:ext cx="40324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1.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XRD analysis of iron ore, slime and mill scale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83841458"/>
              </p:ext>
            </p:extLst>
          </p:nvPr>
        </p:nvGraphicFramePr>
        <p:xfrm>
          <a:off x="2428860" y="1357298"/>
          <a:ext cx="431482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14678" y="2714620"/>
            <a:ext cx="2000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Mill Scale: 15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Basicity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0.3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Induration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temperature: 1275 °C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835696" y="3979609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10. 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Effect of iron ore slime addition on the AP of mill scale added basic hematite pellet </a:t>
            </a:r>
            <a:endParaRPr kumimoji="0" lang="en-US" sz="1800" i="1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2"/>
          <a:stretch>
            <a:fillRect/>
          </a:stretch>
        </p:blipFill>
        <p:spPr bwMode="auto">
          <a:xfrm>
            <a:off x="2000232" y="425239"/>
            <a:ext cx="4214842" cy="44291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5984" y="4786322"/>
            <a:ext cx="430224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(a) 15 </a:t>
            </a:r>
            <a:r>
              <a:rPr lang="en-US" sz="1100" dirty="0" err="1" smtClean="0"/>
              <a:t>wt</a:t>
            </a:r>
            <a:r>
              <a:rPr lang="en-US" sz="1100" dirty="0" smtClean="0"/>
              <a:t> % mill scale added pellet without slime (Indurated at 1275°C) (b) 15 </a:t>
            </a:r>
            <a:r>
              <a:rPr lang="en-US" sz="1100" dirty="0" err="1" smtClean="0"/>
              <a:t>wt</a:t>
            </a:r>
            <a:r>
              <a:rPr lang="en-US" sz="1100" dirty="0" smtClean="0"/>
              <a:t>% mill scale added pellet with 15% slime (Indurated at 1275°C)</a:t>
            </a:r>
          </a:p>
          <a:p>
            <a:endParaRPr lang="en-US" sz="11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5479807"/>
            <a:ext cx="7100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11.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XRD of mill scale added basic pellet (0.3 </a:t>
            </a:r>
            <a:r>
              <a:rPr kumimoji="0" lang="en-US" sz="120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basicity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 with and without the addition of iron ore slime</a:t>
            </a:r>
            <a:endParaRPr kumimoji="0" lang="en-US" sz="1800" i="1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3027566"/>
            <a:ext cx="27146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 </a:t>
            </a:r>
            <a:r>
              <a:rPr lang="en-US" sz="1200" dirty="0" err="1" smtClean="0"/>
              <a:t>wt</a:t>
            </a:r>
            <a:r>
              <a:rPr lang="en-US" sz="1200" dirty="0" smtClean="0"/>
              <a:t>% mill scale added pellet with 15 </a:t>
            </a:r>
            <a:r>
              <a:rPr lang="en-US" sz="1200" dirty="0" err="1" smtClean="0"/>
              <a:t>wt</a:t>
            </a:r>
            <a:r>
              <a:rPr lang="en-US" sz="1200" dirty="0" smtClean="0"/>
              <a:t>% slime (Indurated at 1275°C)</a:t>
            </a:r>
            <a:endParaRPr lang="en-US" sz="1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1"/>
          <a:stretch>
            <a:fillRect/>
          </a:stretch>
        </p:blipFill>
        <p:spPr bwMode="auto">
          <a:xfrm>
            <a:off x="1500166" y="571480"/>
            <a:ext cx="5643602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43042" y="3069508"/>
            <a:ext cx="25003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 </a:t>
            </a:r>
            <a:r>
              <a:rPr lang="en-US" sz="1200" dirty="0" err="1" smtClean="0"/>
              <a:t>wt</a:t>
            </a:r>
            <a:r>
              <a:rPr lang="en-US" sz="1200" dirty="0" smtClean="0"/>
              <a:t>% mill scale added pellet without slime (Indurated at 1275°C)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3571876"/>
            <a:ext cx="32147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1:Hematite, 2: pore, 3: slag, 4: </a:t>
            </a:r>
            <a:r>
              <a:rPr lang="en-US" sz="1200" dirty="0" err="1" smtClean="0"/>
              <a:t>Magnesio</a:t>
            </a:r>
            <a:r>
              <a:rPr lang="en-US" sz="1200" dirty="0" smtClean="0"/>
              <a:t> ferrite</a:t>
            </a:r>
            <a:endParaRPr lang="en-US" sz="1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3929066"/>
            <a:ext cx="64522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12.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Optical microstructure of mill scale added basic pellet (0.3 basicity) with and without the addition of iron ore slime</a:t>
            </a:r>
            <a:endParaRPr kumimoji="0" lang="en-US" sz="1800" i="1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42496142"/>
              </p:ext>
            </p:extLst>
          </p:nvPr>
        </p:nvGraphicFramePr>
        <p:xfrm>
          <a:off x="2357422" y="1357298"/>
          <a:ext cx="4429156" cy="302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4429124" y="3000372"/>
            <a:ext cx="1966912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Mill Scale: 15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Basicity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: 0.3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Induration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temperature: 1275 °C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28794" y="4408237"/>
            <a:ext cx="6027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13. 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Effect of iron ore slime addition on RDI of mill scale added basic hematite pellet </a:t>
            </a:r>
            <a:endParaRPr kumimoji="0" lang="en-US" sz="1800" i="1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2520000" cy="232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251203"/>
            <a:ext cx="2520000" cy="23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251201"/>
            <a:ext cx="2520000" cy="2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7224" y="3631172"/>
            <a:ext cx="11563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(a) Iron ore fine</a:t>
            </a:r>
            <a:endParaRPr lang="en-IN" sz="1200" dirty="0"/>
          </a:p>
        </p:txBody>
      </p:sp>
      <p:sp>
        <p:nvSpPr>
          <p:cNvPr id="7" name="Rectangle 6"/>
          <p:cNvSpPr/>
          <p:nvPr/>
        </p:nvSpPr>
        <p:spPr>
          <a:xfrm>
            <a:off x="3678325" y="3631172"/>
            <a:ext cx="125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(b) Mill scale fine</a:t>
            </a:r>
            <a:endParaRPr lang="en-IN" sz="1200" dirty="0"/>
          </a:p>
        </p:txBody>
      </p:sp>
      <p:sp>
        <p:nvSpPr>
          <p:cNvPr id="8" name="Rectangle 7"/>
          <p:cNvSpPr/>
          <p:nvPr/>
        </p:nvSpPr>
        <p:spPr>
          <a:xfrm>
            <a:off x="6858016" y="3643314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(c) Slime fine</a:t>
            </a:r>
            <a:endParaRPr lang="en-IN" sz="12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28860" y="4214818"/>
            <a:ext cx="5095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1200" b="1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2.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Surface morphology of different fines under SEM microscope</a:t>
            </a:r>
            <a:endParaRPr kumimoji="0" lang="en-US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87824" y="4128755"/>
            <a:ext cx="4267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1200" b="1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3.  </a:t>
            </a:r>
            <a:r>
              <a:rPr lang="en-US" sz="12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Thermo-gravimetric analysis of several raw materials</a:t>
            </a:r>
            <a:endParaRPr kumimoji="0" lang="en-US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891" y="1340768"/>
            <a:ext cx="4051255" cy="27273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45254503"/>
              </p:ext>
            </p:extLst>
          </p:nvPr>
        </p:nvGraphicFramePr>
        <p:xfrm>
          <a:off x="2043112" y="1685925"/>
          <a:ext cx="505777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3108" y="5072074"/>
            <a:ext cx="49292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4. 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Effect of </a:t>
            </a:r>
            <a:r>
              <a:rPr kumimoji="0" lang="en-US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Basicity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on CCS and RDI of </a:t>
            </a:r>
            <a:r>
              <a:rPr kumimoji="0" lang="en-US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indurated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fluxed pellet </a:t>
            </a:r>
            <a:endParaRPr kumimoji="0" lang="en-US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881506"/>
            <a:ext cx="221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Induration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temperature: 1275 °C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39646580"/>
              </p:ext>
            </p:extLst>
          </p:nvPr>
        </p:nvGraphicFramePr>
        <p:xfrm>
          <a:off x="2071670" y="1000108"/>
          <a:ext cx="4552950" cy="309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00232" y="4286256"/>
            <a:ext cx="564360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5. 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Effect of increasing addition of iron ore slime on the CCS and Apparent Porosity of mill scale containing acidic hematite pellet</a:t>
            </a:r>
            <a:endParaRPr kumimoji="0" lang="en-US" sz="1800" i="1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2786058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Mill scale content: 15 wt%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857356" y="3929066"/>
            <a:ext cx="65008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6. 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Optical microstructure of  mill scale added acidic pellets with and without addition of iron ore slime</a:t>
            </a:r>
            <a:endParaRPr kumimoji="0" lang="en-US" sz="1800" i="1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4481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14480" y="4693989"/>
            <a:ext cx="6929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en-US" sz="1200" b="1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7.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XRD pattern of mill scale added acidic pellet and with and without the addition of iron ore slime</a:t>
            </a:r>
            <a:endParaRPr kumimoji="0" lang="en-US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71480"/>
            <a:ext cx="3943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94010783"/>
              </p:ext>
            </p:extLst>
          </p:nvPr>
        </p:nvGraphicFramePr>
        <p:xfrm>
          <a:off x="1785918" y="857232"/>
          <a:ext cx="492922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71670" y="4114791"/>
            <a:ext cx="5286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8. 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Effect of iron ore slime addition on RDI of mill scale added hematite pellet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857752" y="2722314"/>
            <a:ext cx="13704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Mill scale: 15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75593388"/>
              </p:ext>
            </p:extLst>
          </p:nvPr>
        </p:nvGraphicFramePr>
        <p:xfrm>
          <a:off x="1857356" y="928670"/>
          <a:ext cx="45720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0" y="2372819"/>
            <a:ext cx="13572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Mill Scale: 15wt%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Basicity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0.3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57290" y="3693857"/>
            <a:ext cx="6311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9. 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Effect of iron ore slime addition on the CCS of mill scale added basic hematite pellet </a:t>
            </a:r>
            <a:endParaRPr kumimoji="0" lang="en-US" sz="1800" i="1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474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jpal</dc:creator>
  <cp:lastModifiedBy>admin</cp:lastModifiedBy>
  <cp:revision>18</cp:revision>
  <dcterms:created xsi:type="dcterms:W3CDTF">2017-12-29T15:43:07Z</dcterms:created>
  <dcterms:modified xsi:type="dcterms:W3CDTF">2018-01-16T06:45:33Z</dcterms:modified>
</cp:coreProperties>
</file>